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77" r:id="rId2"/>
    <p:sldId id="312" r:id="rId3"/>
    <p:sldId id="311" r:id="rId4"/>
    <p:sldId id="337" r:id="rId5"/>
    <p:sldId id="316" r:id="rId6"/>
    <p:sldId id="317" r:id="rId7"/>
    <p:sldId id="318" r:id="rId8"/>
    <p:sldId id="319" r:id="rId9"/>
    <p:sldId id="320" r:id="rId10"/>
    <p:sldId id="321" r:id="rId11"/>
    <p:sldId id="322" r:id="rId12"/>
    <p:sldId id="323" r:id="rId13"/>
    <p:sldId id="324" r:id="rId14"/>
    <p:sldId id="335" r:id="rId15"/>
    <p:sldId id="326" r:id="rId16"/>
    <p:sldId id="336" r:id="rId17"/>
    <p:sldId id="325" r:id="rId18"/>
    <p:sldId id="278" r:id="rId19"/>
    <p:sldId id="327" r:id="rId20"/>
    <p:sldId id="306" r:id="rId21"/>
    <p:sldId id="328" r:id="rId22"/>
    <p:sldId id="305" r:id="rId23"/>
    <p:sldId id="329" r:id="rId24"/>
    <p:sldId id="307" r:id="rId25"/>
    <p:sldId id="330" r:id="rId26"/>
    <p:sldId id="308" r:id="rId27"/>
    <p:sldId id="331" r:id="rId28"/>
    <p:sldId id="332" r:id="rId29"/>
    <p:sldId id="310" r:id="rId30"/>
    <p:sldId id="333" r:id="rId31"/>
    <p:sldId id="33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CB6BBEF7-9717-4733-A929-535518E6EBF6}">
          <p14:sldIdLst>
            <p14:sldId id="277"/>
            <p14:sldId id="312"/>
            <p14:sldId id="311"/>
            <p14:sldId id="337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35"/>
            <p14:sldId id="326"/>
            <p14:sldId id="336"/>
            <p14:sldId id="325"/>
          </p14:sldIdLst>
        </p14:section>
        <p14:section name="Author Your Presentation" id="{16378913-E5ED-4281-BAF5-F1F938CB0BED}">
          <p14:sldIdLst>
            <p14:sldId id="278"/>
            <p14:sldId id="327"/>
            <p14:sldId id="306"/>
            <p14:sldId id="328"/>
            <p14:sldId id="305"/>
            <p14:sldId id="329"/>
            <p14:sldId id="307"/>
            <p14:sldId id="330"/>
            <p14:sldId id="308"/>
            <p14:sldId id="331"/>
            <p14:sldId id="332"/>
            <p14:sldId id="310"/>
            <p14:sldId id="333"/>
            <p14:sldId id="334"/>
          </p14:sldIdLst>
        </p14:section>
        <p14:section name="Enrich Your Presentation" id="{E2D565D1-BA5E-44E6-A40E-50A644912248}">
          <p14:sldIdLst/>
        </p14:section>
        <p14:section name="Share Your Presentation" id="{71D59651-8EFA-4415-9623-98B4C4A8699C}">
          <p14:sldIdLst/>
        </p14:section>
        <p14:section name="What's Your Message?" id="{3DAC647D-1BDE-4B25-A7F1-4DBC272CFF2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0464" autoAdjust="0"/>
  </p:normalViewPr>
  <p:slideViewPr>
    <p:cSldViewPr>
      <p:cViewPr varScale="1">
        <p:scale>
          <a:sx n="77" d="100"/>
          <a:sy n="77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830A1-3891-4B82-A120-081866556DA0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C9574-A819-4FE4-99A7-1E27AD09A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173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085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>
              <a:defRPr lang="en-US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>
              <a:defRPr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>
              <a:defRPr lang="en-US" sz="2800" b="1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    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          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>
              <a:defRPr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>
              <a:defRPr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: Emphasi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>
              <a:defRPr lang="en-US" sz="4600" b="1" kern="1200" spc="-150" baseline="0" dirty="0" smtClean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800" kern="1200" dirty="0" smtClean="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Text 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en-US" sz="4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>
              <a:buNone/>
              <a:defRPr lang="en-US" sz="1800" b="1" kern="12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rPr lang="en-US" smtClean="0"/>
              <a:pPr/>
              <a:t>4/21/16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4.xml"/><Relationship Id="rId3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76400" y="5029200"/>
            <a:ext cx="4953000" cy="1416269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Presenters: 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Joy Schoenecker </a:t>
            </a:r>
            <a:r>
              <a:rPr lang="en-US" sz="2800" b="1" dirty="0" smtClean="0">
                <a:solidFill>
                  <a:schemeClr val="tx1"/>
                </a:solidFill>
              </a:rPr>
              <a:t>and Ron Alford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April 12, 2016</a:t>
            </a:r>
            <a:endParaRPr lang="en-US" sz="2000" b="1" dirty="0" smtClean="0">
              <a:solidFill>
                <a:schemeClr val="tx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0" dirty="0">
                <a:solidFill>
                  <a:srgbClr val="262626"/>
                </a:solidFill>
              </a:rPr>
              <a:t/>
            </a:r>
            <a:br>
              <a:rPr lang="en-US" sz="2400" b="0" dirty="0">
                <a:solidFill>
                  <a:srgbClr val="262626"/>
                </a:solidFill>
              </a:rPr>
            </a:br>
            <a:r>
              <a:rPr lang="en-US" sz="5600" b="0" dirty="0" smtClean="0">
                <a:solidFill>
                  <a:prstClr val="white"/>
                </a:solidFill>
              </a:rPr>
              <a:t/>
            </a:r>
            <a:br>
              <a:rPr lang="en-US" sz="5600" b="0" dirty="0" smtClean="0">
                <a:solidFill>
                  <a:prstClr val="white"/>
                </a:solidFill>
              </a:rPr>
            </a:br>
            <a:r>
              <a:rPr lang="en-US" sz="5600" b="0" dirty="0" smtClean="0">
                <a:solidFill>
                  <a:prstClr val="white"/>
                </a:solidFill>
              </a:rPr>
              <a:t>Dallas, Texas</a:t>
            </a:r>
            <a:br>
              <a:rPr lang="en-US" sz="5600" b="0" dirty="0" smtClean="0">
                <a:solidFill>
                  <a:prstClr val="white"/>
                </a:solidFill>
              </a:rPr>
            </a:br>
            <a:r>
              <a:rPr lang="en-US" sz="3100" b="0" dirty="0" smtClean="0">
                <a:solidFill>
                  <a:prstClr val="white"/>
                </a:solidFill>
              </a:rPr>
              <a:t/>
            </a:r>
            <a:br>
              <a:rPr lang="en-US" sz="3100" b="0" dirty="0" smtClean="0">
                <a:solidFill>
                  <a:prstClr val="white"/>
                </a:solidFill>
              </a:rPr>
            </a:br>
            <a:r>
              <a:rPr lang="en-US" sz="5600" b="0" dirty="0" smtClean="0">
                <a:solidFill>
                  <a:prstClr val="white"/>
                </a:solidFill>
              </a:rPr>
              <a:t>2016</a:t>
            </a:r>
            <a:endParaRPr lang="en-US" sz="5600" b="0" dirty="0"/>
          </a:p>
        </p:txBody>
      </p:sp>
      <p:sp>
        <p:nvSpPr>
          <p:cNvPr id="2" name="Rectangle 1"/>
          <p:cNvSpPr/>
          <p:nvPr/>
        </p:nvSpPr>
        <p:spPr>
          <a:xfrm>
            <a:off x="3581400" y="128023"/>
            <a:ext cx="51974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600" dirty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RRCA </a:t>
            </a:r>
            <a:r>
              <a:rPr lang="en-US" sz="56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Convention</a:t>
            </a:r>
          </a:p>
          <a:p>
            <a:r>
              <a:rPr lang="en-US" sz="5600" dirty="0" smtClean="0">
                <a:solidFill>
                  <a:srgbClr val="262626"/>
                </a:solidFill>
                <a:latin typeface="Arial" pitchFamily="34" charset="0"/>
                <a:cs typeface="Arial" pitchFamily="34" charset="0"/>
              </a:rPr>
              <a:t>Highlights </a:t>
            </a:r>
            <a:endParaRPr lang="en-US" dirty="0">
              <a:solidFill>
                <a:srgbClr val="26262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143000"/>
            <a:ext cx="83844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  <a:p>
            <a:r>
              <a:rPr lang="en-US" sz="3600" b="1" dirty="0" smtClean="0"/>
              <a:t>3. </a:t>
            </a:r>
            <a:r>
              <a:rPr lang="en-US" sz="3600" b="1" dirty="0"/>
              <a:t>Developing Engaging Training Programs</a:t>
            </a:r>
            <a:endParaRPr lang="en-US" sz="3600" b="1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3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52400"/>
            <a:ext cx="82320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. </a:t>
            </a:r>
            <a:r>
              <a:rPr lang="en-US" sz="3600" b="1" dirty="0"/>
              <a:t>Developing Engaging Training Programs</a:t>
            </a:r>
            <a:endParaRPr lang="en-US" sz="3600" b="1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9428" y="762001"/>
            <a:ext cx="8733571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Looked at: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/>
              <a:t>People – Admin and participants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/>
              <a:t>Structure – Groups and sessions (when: morning, evening, weekend/ where: public, private, municipal) 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/>
              <a:t>Goals – Club income or community outreach, distance race training or social (know your market)</a:t>
            </a:r>
          </a:p>
          <a:p>
            <a:r>
              <a:rPr lang="en-US" sz="2800" b="1" dirty="0"/>
              <a:t>Programs </a:t>
            </a:r>
            <a:r>
              <a:rPr lang="en-US" sz="2800" b="1" dirty="0" smtClean="0"/>
              <a:t>reviewed </a:t>
            </a:r>
            <a:r>
              <a:rPr lang="en-US" sz="2800" b="1" dirty="0" smtClean="0"/>
              <a:t>three (3) </a:t>
            </a:r>
            <a:r>
              <a:rPr lang="en-US" sz="2800" b="1" dirty="0" smtClean="0"/>
              <a:t>clubs:</a:t>
            </a:r>
            <a:endParaRPr lang="en-US" sz="2800" b="1" dirty="0"/>
          </a:p>
          <a:p>
            <a:pPr lvl="1"/>
            <a:r>
              <a:rPr lang="en-US" sz="2800" b="1" i="1" u="sng" dirty="0" smtClean="0"/>
              <a:t>1. Dallas </a:t>
            </a:r>
            <a:r>
              <a:rPr lang="en-US" sz="2800" b="1" i="1" u="sng" dirty="0"/>
              <a:t>Running Club </a:t>
            </a:r>
            <a:r>
              <a:rPr lang="en-US" sz="2800" b="1" dirty="0"/>
              <a:t>(3000 members). Train by season, club members only, charge to members to generate income for the club. Volunteers: Admin = 2, Coaches = 12, Pace Leaders = 70, Water Handlers = 2. </a:t>
            </a:r>
          </a:p>
        </p:txBody>
      </p:sp>
    </p:spTree>
    <p:extLst>
      <p:ext uri="{BB962C8B-B14F-4D97-AF65-F5344CB8AC3E}">
        <p14:creationId xmlns:p14="http://schemas.microsoft.com/office/powerpoint/2010/main" val="23843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1" y="152401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. </a:t>
            </a:r>
            <a:r>
              <a:rPr lang="en-US" sz="2800" b="1" dirty="0"/>
              <a:t>Developing Engaging Training </a:t>
            </a:r>
            <a:r>
              <a:rPr lang="en-US" sz="2800" b="1" dirty="0" smtClean="0"/>
              <a:t>Programs – Cont’d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762000"/>
            <a:ext cx="8686800" cy="4955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/>
              <a:t>2. Annapolis </a:t>
            </a:r>
            <a:r>
              <a:rPr lang="en-US" sz="2800" b="1" i="1" u="sng" dirty="0"/>
              <a:t>Striders</a:t>
            </a:r>
            <a:r>
              <a:rPr lang="en-US" sz="2800" b="1" dirty="0"/>
              <a:t>. </a:t>
            </a:r>
            <a:r>
              <a:rPr lang="en-US" sz="2400" b="1" dirty="0"/>
              <a:t>Seasonal Training included in membership. Use city parks so charges for permits. Give out hats or shirts to participants or make it optional to buy</a:t>
            </a:r>
            <a:r>
              <a:rPr lang="en-US" sz="2400" b="1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b="1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Training program elements: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b="1" u="sng" dirty="0"/>
              <a:t>Volunteer Engagement </a:t>
            </a:r>
            <a:r>
              <a:rPr lang="en-US" sz="2400" b="1" dirty="0"/>
              <a:t>– Coaches = good at motivation, sense of purpose. Pace Leaders = mentors, front line of the program, should carry a sense of status (have application process – must work for it) </a:t>
            </a:r>
          </a:p>
          <a:p>
            <a:pPr marL="742950" lvl="1" indent="-285750">
              <a:buFont typeface="Wingdings" charset="2"/>
              <a:buChar char="ü"/>
            </a:pPr>
            <a:r>
              <a:rPr lang="en-US" sz="2400" b="1" u="sng" dirty="0"/>
              <a:t>Participant Engagement </a:t>
            </a:r>
            <a:r>
              <a:rPr lang="en-US" sz="2400" b="1" dirty="0"/>
              <a:t>– Positive experience (goal oriented or social), Fun/Social atmosphere (have both running and social events), provide learning opportunities on becoming a better runner.</a:t>
            </a:r>
          </a:p>
        </p:txBody>
      </p:sp>
    </p:spTree>
    <p:extLst>
      <p:ext uri="{BB962C8B-B14F-4D97-AF65-F5344CB8AC3E}">
        <p14:creationId xmlns:p14="http://schemas.microsoft.com/office/powerpoint/2010/main" val="284941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52401"/>
            <a:ext cx="771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4. Developing a City-wide Running Club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838200"/>
            <a:ext cx="8458200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u="sng" dirty="0" smtClean="0"/>
              <a:t>3. Atlanta </a:t>
            </a:r>
            <a:r>
              <a:rPr lang="en-US" sz="2800" b="1" i="1" u="sng" dirty="0"/>
              <a:t>Track </a:t>
            </a:r>
            <a:r>
              <a:rPr lang="en-US" sz="2800" b="1" i="1" u="sng" dirty="0" smtClean="0"/>
              <a:t>Club </a:t>
            </a:r>
            <a:r>
              <a:rPr lang="en-US" sz="2800" b="1" i="1" dirty="0" smtClean="0"/>
              <a:t>- </a:t>
            </a:r>
            <a:r>
              <a:rPr lang="en-US" sz="2400" b="1" dirty="0"/>
              <a:t>Developed a vision statement and a values statement to guide the club. They have events training, and elite team, and youth training</a:t>
            </a:r>
            <a:r>
              <a:rPr lang="en-US" sz="2400" b="1" dirty="0" smtClean="0"/>
              <a:t>.</a:t>
            </a:r>
          </a:p>
          <a:p>
            <a:endParaRPr lang="en-US" sz="2400" b="1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en-US" sz="2400" b="1" dirty="0"/>
              <a:t>Kilometer kids – free to schools and kids, 11 weeks of training, run26.2 miles over time with the final event together</a:t>
            </a:r>
            <a:r>
              <a:rPr lang="en-US" sz="2400" b="1" dirty="0" smtClean="0"/>
              <a:t>.</a:t>
            </a:r>
            <a:endParaRPr lang="en-US" sz="2400" b="1" dirty="0"/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en-US" sz="2400" b="1" dirty="0"/>
              <a:t>Lots of volunteer recognition – have green vests for all volunteers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en-US" sz="2400" b="1" dirty="0"/>
              <a:t>Sponsors include all local running stores (even though competitors, there are enough runners to go around)</a:t>
            </a:r>
          </a:p>
          <a:p>
            <a:pPr marL="342900" indent="-342900">
              <a:lnSpc>
                <a:spcPct val="110000"/>
              </a:lnSpc>
              <a:buFont typeface="Wingdings" charset="2"/>
              <a:buChar char="ü"/>
            </a:pPr>
            <a:r>
              <a:rPr lang="en-US" sz="2400" b="1" dirty="0"/>
              <a:t>Better branding – use consistent recognizable logos and marketing.</a:t>
            </a:r>
          </a:p>
          <a:p>
            <a:r>
              <a:rPr lang="en-US" sz="24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0346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52401"/>
            <a:ext cx="7719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</a:t>
            </a:r>
            <a:r>
              <a:rPr lang="en-US" sz="3600" b="1" dirty="0" smtClean="0"/>
              <a:t>. </a:t>
            </a:r>
            <a:r>
              <a:rPr lang="en-US" sz="3600" b="1" dirty="0" err="1" smtClean="0"/>
              <a:t>Active.com</a:t>
            </a:r>
            <a:r>
              <a:rPr lang="en-US" sz="3600" b="1" dirty="0" smtClean="0"/>
              <a:t> –Membership Tool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9" y="914400"/>
            <a:ext cx="9042960" cy="4832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Active.com</a:t>
            </a:r>
            <a:r>
              <a:rPr lang="en-US" sz="2800" b="1" dirty="0" smtClean="0"/>
              <a:t> now has a tool for managing Club Memberships </a:t>
            </a:r>
          </a:p>
          <a:p>
            <a:pPr marL="285750" indent="-285750">
              <a:buFont typeface="Arial"/>
              <a:buChar char="•"/>
            </a:pPr>
            <a:endParaRPr lang="en-US" sz="2800" b="1" dirty="0"/>
          </a:p>
          <a:p>
            <a:pPr marL="914400" lvl="1" indent="-457200">
              <a:buFont typeface="Arial"/>
              <a:buChar char="•"/>
            </a:pPr>
            <a:r>
              <a:rPr lang="en-US" sz="2800" b="1" dirty="0" smtClean="0"/>
              <a:t>This might benefit MPRRC in:</a:t>
            </a:r>
          </a:p>
          <a:p>
            <a:pPr lvl="1"/>
            <a:r>
              <a:rPr lang="en-US" sz="2800" b="1" dirty="0" smtClean="0"/>
              <a:t> </a:t>
            </a:r>
          </a:p>
          <a:p>
            <a:pPr lvl="1"/>
            <a:r>
              <a:rPr lang="en-US" sz="2800" b="1" dirty="0" smtClean="0"/>
              <a:t>A. Determining who is a member of the club</a:t>
            </a:r>
          </a:p>
          <a:p>
            <a:pPr lvl="1"/>
            <a:r>
              <a:rPr lang="en-US" sz="2800" b="1" dirty="0" smtClean="0"/>
              <a:t>B. What membership designation they currently hold</a:t>
            </a:r>
          </a:p>
          <a:p>
            <a:pPr lvl="1"/>
            <a:r>
              <a:rPr lang="en-US" sz="2800" b="1" dirty="0" smtClean="0"/>
              <a:t>C.  </a:t>
            </a:r>
            <a:r>
              <a:rPr lang="en-US" sz="2800" b="1" dirty="0"/>
              <a:t>E</a:t>
            </a:r>
            <a:r>
              <a:rPr lang="en-US" sz="2800" b="1" dirty="0" smtClean="0"/>
              <a:t>liminating extra work for  Sam and Tammy</a:t>
            </a:r>
          </a:p>
          <a:p>
            <a:pPr lvl="1"/>
            <a:r>
              <a:rPr lang="en-US" sz="2800" b="1" dirty="0" smtClean="0"/>
              <a:t>C. Provide accurate and current membership </a:t>
            </a:r>
          </a:p>
          <a:p>
            <a:pPr lvl="1"/>
            <a:r>
              <a:rPr lang="en-US" sz="2800" b="1" dirty="0" smtClean="0"/>
              <a:t>	information for Joan –who can pull bibs for </a:t>
            </a:r>
          </a:p>
          <a:p>
            <a:pPr lvl="1"/>
            <a:r>
              <a:rPr lang="en-US" sz="2800" b="1" dirty="0"/>
              <a:t>	</a:t>
            </a:r>
            <a:r>
              <a:rPr lang="en-US" sz="2800" b="1" dirty="0" smtClean="0"/>
              <a:t>undocumented members 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3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"/>
            <a:ext cx="7830489" cy="5981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smtClean="0"/>
              <a:t>Please save your questions until the </a:t>
            </a:r>
          </a:p>
          <a:p>
            <a:pPr algn="ctr">
              <a:lnSpc>
                <a:spcPct val="120000"/>
              </a:lnSpc>
            </a:pPr>
            <a:r>
              <a:rPr lang="en-US" sz="4000" b="1" dirty="0" smtClean="0"/>
              <a:t>end of this presentation.</a:t>
            </a:r>
          </a:p>
          <a:p>
            <a:pPr algn="ctr">
              <a:lnSpc>
                <a:spcPct val="120000"/>
              </a:lnSpc>
            </a:pPr>
            <a:endParaRPr lang="en-US" sz="4000" b="1" dirty="0"/>
          </a:p>
          <a:p>
            <a:pPr algn="ctr">
              <a:lnSpc>
                <a:spcPct val="120000"/>
              </a:lnSpc>
            </a:pPr>
            <a:endParaRPr lang="en-US" sz="4000" b="1" dirty="0" smtClean="0"/>
          </a:p>
          <a:p>
            <a:pPr algn="ctr">
              <a:lnSpc>
                <a:spcPct val="120000"/>
              </a:lnSpc>
            </a:pPr>
            <a:endParaRPr lang="en-US" sz="4000" b="1" dirty="0"/>
          </a:p>
          <a:p>
            <a:pPr algn="ctr">
              <a:lnSpc>
                <a:spcPct val="120000"/>
              </a:lnSpc>
            </a:pPr>
            <a:endParaRPr lang="en-US" sz="4000" b="1" dirty="0" smtClean="0"/>
          </a:p>
          <a:p>
            <a:pPr algn="ctr">
              <a:lnSpc>
                <a:spcPct val="120000"/>
              </a:lnSpc>
            </a:pPr>
            <a:endParaRPr lang="en-US" sz="4000" b="1" dirty="0"/>
          </a:p>
          <a:p>
            <a:pPr algn="ctr">
              <a:lnSpc>
                <a:spcPct val="120000"/>
              </a:lnSpc>
            </a:pPr>
            <a:r>
              <a:rPr lang="en-US" sz="4000" b="1" dirty="0" smtClean="0"/>
              <a:t>Thank you !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057400"/>
            <a:ext cx="45212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27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5187" y="1371600"/>
            <a:ext cx="5463755" cy="3178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 smtClean="0"/>
              <a:t>Joy Schoenecker</a:t>
            </a:r>
            <a:endParaRPr lang="en-US" sz="3200" b="1" dirty="0" smtClean="0"/>
          </a:p>
          <a:p>
            <a:pPr algn="ctr">
              <a:lnSpc>
                <a:spcPct val="120000"/>
              </a:lnSpc>
            </a:pPr>
            <a:r>
              <a:rPr lang="en-US" sz="3200" b="1" dirty="0" smtClean="0"/>
              <a:t>MPRRC Club President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/>
              <a:t>RRCA Convention Major Topics</a:t>
            </a:r>
          </a:p>
          <a:p>
            <a:pPr algn="ctr">
              <a:lnSpc>
                <a:spcPct val="120000"/>
              </a:lnSpc>
            </a:pPr>
            <a:r>
              <a:rPr lang="en-US" sz="3200" b="1" dirty="0"/>
              <a:t> </a:t>
            </a:r>
            <a:r>
              <a:rPr lang="en-US" sz="3200" b="1" dirty="0" smtClean="0"/>
              <a:t>Dallas, Texas</a:t>
            </a:r>
          </a:p>
          <a:p>
            <a:pPr>
              <a:lnSpc>
                <a:spcPct val="120000"/>
              </a:lnSpc>
            </a:pPr>
            <a:r>
              <a:rPr lang="en-US" sz="3200" b="1" dirty="0" smtClean="0"/>
              <a:t>2016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6714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Six Major Topics 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914400" y="914400"/>
            <a:ext cx="2057400" cy="2708434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  <a:endParaRPr lang="en-US" sz="17000" b="1" dirty="0">
                <a:solidFill>
                  <a:srgbClr val="F26200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2000" y="2929056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3200" b="1" baseline="30000" dirty="0" smtClean="0"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SAFETY</a:t>
              </a:r>
              <a:endParaRPr lang="en-US" sz="3200" b="1" baseline="30000" dirty="0"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57600" y="685800"/>
            <a:ext cx="2116872" cy="2708434"/>
            <a:chOff x="3543300" y="1591943"/>
            <a:chExt cx="2116872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2125343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0" b="1" dirty="0" smtClean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  <a:endParaRPr lang="en-US" sz="17000" b="1" dirty="0">
                <a:solidFill>
                  <a:srgbClr val="2A7A9E">
                    <a:alpha val="40000"/>
                  </a:srgb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US" sz="2300" b="1" spc="60" dirty="0" smtClean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endParaRPr lang="en-US" sz="2300" b="1" spc="60" dirty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300" b="1" spc="60" dirty="0" smtClean="0">
                  <a:solidFill>
                    <a:srgbClr val="262626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BUDGET</a:t>
              </a:r>
              <a:endParaRPr lang="en-US" sz="2300" b="1" dirty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076700" y="1972943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</a:t>
              </a: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72200" y="990600"/>
            <a:ext cx="2057400" cy="2226469"/>
            <a:chOff x="4648200" y="838200"/>
            <a:chExt cx="2057400" cy="1925595"/>
          </a:xfrm>
        </p:grpSpPr>
        <p:sp>
          <p:nvSpPr>
            <p:cNvPr id="5" name="Oval 4"/>
            <p:cNvSpPr/>
            <p:nvPr/>
          </p:nvSpPr>
          <p:spPr>
            <a:xfrm>
              <a:off x="4648200" y="838200"/>
              <a:ext cx="2057400" cy="1925595"/>
            </a:xfrm>
            <a:prstGeom prst="ellipse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00600" y="1497227"/>
              <a:ext cx="1905000" cy="922638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normAutofit fontScale="32500" lnSpcReduction="20000"/>
            </a:bodyPr>
            <a:lstStyle/>
            <a:p>
              <a:pPr algn="ctr">
                <a:lnSpc>
                  <a:spcPct val="80000"/>
                </a:lnSpc>
              </a:pPr>
              <a:endParaRPr lang="en-US" sz="2300" b="1" dirty="0" smtClean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endParaRPr lang="en-US" sz="2300" b="1" dirty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endParaRPr lang="en-US" sz="2300" b="1" dirty="0" smtClean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7400" b="1" dirty="0" smtClean="0">
                  <a:solidFill>
                    <a:srgbClr val="262626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Financial Management</a:t>
              </a:r>
              <a:endParaRPr lang="en-US" sz="74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endParaRPr>
            </a:p>
            <a:p>
              <a:pPr algn="ctr">
                <a:lnSpc>
                  <a:spcPct val="80000"/>
                </a:lnSpc>
              </a:pPr>
              <a:endParaRPr lang="en-US" sz="7400" b="1" dirty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0000" y="3733800"/>
            <a:ext cx="2122590" cy="2057400"/>
            <a:chOff x="6324600" y="1953643"/>
            <a:chExt cx="2122590" cy="2057400"/>
          </a:xfrm>
        </p:grpSpPr>
        <p:sp>
          <p:nvSpPr>
            <p:cNvPr id="29" name="Oval 28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24600" y="2639443"/>
              <a:ext cx="2122590" cy="66569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b="1" dirty="0" smtClean="0">
                  <a:solidFill>
                    <a:srgbClr val="262626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COMMUNICATION</a:t>
              </a:r>
              <a:endParaRPr lang="en-US" b="1" dirty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24600" y="3581400"/>
            <a:ext cx="2057400" cy="2057400"/>
            <a:chOff x="6324600" y="1953643"/>
            <a:chExt cx="2057400" cy="2057400"/>
          </a:xfrm>
        </p:grpSpPr>
        <p:sp>
          <p:nvSpPr>
            <p:cNvPr id="35" name="Oval 3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           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00800" y="2258443"/>
              <a:ext cx="1931160" cy="1447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endParaRPr lang="en-US" sz="2300" b="1" dirty="0" smtClean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rgbClr val="262626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PAID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rgbClr val="262626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RACE </a:t>
              </a:r>
            </a:p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rgbClr val="262626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DIRECTOR</a:t>
              </a:r>
              <a:endParaRPr lang="en-US" sz="2300" b="1" dirty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0" y="3810000"/>
            <a:ext cx="2062058" cy="2057400"/>
            <a:chOff x="6324600" y="1953643"/>
            <a:chExt cx="2062058" cy="2057400"/>
          </a:xfrm>
        </p:grpSpPr>
        <p:sp>
          <p:nvSpPr>
            <p:cNvPr id="41" name="Oval 40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endParaRPr>
            </a:p>
            <a:p>
              <a:pPr algn="ctr"/>
              <a:r>
                <a:rPr lang="en-US" dirty="0" smtClean="0"/>
                <a:t>        </a:t>
              </a:r>
              <a:endParaRPr lang="en-US" sz="96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endParaRPr>
            </a:p>
            <a:p>
              <a:pPr algn="ctr"/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55498" y="2791843"/>
              <a:ext cx="1931160" cy="665695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300" b="1" dirty="0" smtClean="0">
                  <a:solidFill>
                    <a:srgbClr val="262626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VOLUNTEERS</a:t>
              </a:r>
              <a:endParaRPr lang="en-US" sz="2300" b="1" dirty="0">
                <a:solidFill>
                  <a:srgbClr val="262626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553200" y="6096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58000" y="32004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6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43000" y="35814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4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91000" y="32766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5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8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Safety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4478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1. Safety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>
              <a:buAutoNum type="alphaUcPeriod"/>
            </a:pPr>
            <a:r>
              <a:rPr lang="en-US" sz="3600" b="1" dirty="0" smtClean="0"/>
              <a:t> A </a:t>
            </a:r>
            <a:r>
              <a:rPr lang="en-US" sz="3600" b="1" dirty="0"/>
              <a:t>Race Day emergency </a:t>
            </a:r>
            <a:r>
              <a:rPr lang="en-US" sz="3600" b="1" dirty="0" smtClean="0"/>
              <a:t>plan</a:t>
            </a:r>
          </a:p>
          <a:p>
            <a:pPr marL="971550" lvl="1" indent="-514350">
              <a:buAutoNum type="alphaUcPeriod"/>
            </a:pPr>
            <a:r>
              <a:rPr lang="en-US" sz="3600" b="1" dirty="0"/>
              <a:t>Consider CPR for all Board </a:t>
            </a:r>
            <a:r>
              <a:rPr lang="en-US" sz="3600" b="1" dirty="0" smtClean="0"/>
              <a:t>Members</a:t>
            </a:r>
          </a:p>
          <a:p>
            <a:pPr marL="971550" lvl="1" indent="-514350">
              <a:buFont typeface="Arial" pitchFamily="34" charset="0"/>
              <a:buAutoNum type="alphaUcPeriod"/>
            </a:pPr>
            <a:r>
              <a:rPr lang="en-US" sz="3600" b="1" dirty="0"/>
              <a:t>Course Map presented for each race</a:t>
            </a:r>
            <a:endParaRPr lang="en-US" sz="3600" dirty="0"/>
          </a:p>
          <a:p>
            <a:pPr marL="971550" lvl="1" indent="-514350">
              <a:buAutoNum type="alphaUcPeriod"/>
            </a:pPr>
            <a:endParaRPr lang="en-US" sz="3600" dirty="0"/>
          </a:p>
          <a:p>
            <a:pPr marL="0" indent="0">
              <a:buNone/>
            </a:pPr>
            <a:r>
              <a:rPr lang="en-US" b="1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11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228600" y="381000"/>
            <a:ext cx="869315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i="1" dirty="0" smtClean="0">
                <a:solidFill>
                  <a:schemeClr val="tx1">
                    <a:alpha val="81000"/>
                  </a:schemeClr>
                </a:solidFill>
              </a:rPr>
              <a:t>Presenters</a:t>
            </a:r>
          </a:p>
          <a:p>
            <a:pPr marL="0" indent="0" algn="ctr">
              <a:buNone/>
            </a:pPr>
            <a:endParaRPr lang="en-US" sz="1200" b="1" dirty="0" smtClean="0">
              <a:solidFill>
                <a:schemeClr val="tx1">
                  <a:alpha val="81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>
                    <a:alpha val="81000"/>
                  </a:schemeClr>
                </a:solidFill>
              </a:rPr>
              <a:t>Ron Alford</a:t>
            </a:r>
            <a:endParaRPr lang="en-US" sz="4000" b="1" dirty="0" smtClean="0">
              <a:solidFill>
                <a:schemeClr val="tx1">
                  <a:alpha val="81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1">
                    <a:alpha val="81000"/>
                  </a:schemeClr>
                </a:solidFill>
              </a:rPr>
              <a:t>RRCA Hawaii State Representative 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alpha val="81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>
                    <a:alpha val="81000"/>
                  </a:schemeClr>
                </a:solidFill>
              </a:rPr>
              <a:t>Joy Schoenecker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>
                    <a:alpha val="81000"/>
                  </a:schemeClr>
                </a:solidFill>
              </a:rPr>
              <a:t>Mid-Pacific Road Runners Club President</a:t>
            </a:r>
            <a:endParaRPr lang="en-US" sz="4000" b="1" dirty="0" smtClean="0">
              <a:solidFill>
                <a:schemeClr val="tx1">
                  <a:alpha val="8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4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Budget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1447800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899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2.  Budget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495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Board </a:t>
            </a:r>
            <a:r>
              <a:rPr lang="en-US" sz="2800" b="1" dirty="0"/>
              <a:t>Treasurer make a Budget</a:t>
            </a:r>
            <a:endParaRPr lang="en-US" sz="2800" dirty="0"/>
          </a:p>
          <a:p>
            <a:pPr marL="971550" lvl="1" indent="-571500">
              <a:buFont typeface="Wingdings" charset="2"/>
              <a:buChar char="ü"/>
            </a:pPr>
            <a:r>
              <a:rPr lang="en-US" b="1" dirty="0" smtClean="0"/>
              <a:t> </a:t>
            </a:r>
            <a:r>
              <a:rPr lang="en-US" b="1" dirty="0"/>
              <a:t>Using last 2 years </a:t>
            </a:r>
            <a:r>
              <a:rPr lang="en-US" b="1" dirty="0" smtClean="0"/>
              <a:t>- project </a:t>
            </a:r>
            <a:r>
              <a:rPr lang="en-US" b="1" dirty="0"/>
              <a:t>revenue and </a:t>
            </a:r>
            <a:r>
              <a:rPr lang="en-US" b="1" dirty="0" smtClean="0"/>
              <a:t>	expenses </a:t>
            </a:r>
            <a:r>
              <a:rPr lang="en-US" b="1" dirty="0"/>
              <a:t>for all upcoming races</a:t>
            </a:r>
            <a:endParaRPr lang="en-US" dirty="0"/>
          </a:p>
          <a:p>
            <a:pPr marL="971550" lvl="1" indent="-571500">
              <a:buFont typeface="Wingdings" charset="2"/>
              <a:buChar char="ü"/>
            </a:pPr>
            <a:r>
              <a:rPr lang="en-US" b="1" dirty="0" smtClean="0"/>
              <a:t> </a:t>
            </a:r>
            <a:r>
              <a:rPr lang="en-US" b="1" dirty="0"/>
              <a:t>Work within a Budget for each race</a:t>
            </a:r>
            <a:endParaRPr lang="en-US" dirty="0"/>
          </a:p>
          <a:p>
            <a:pPr marL="971550" lvl="1" indent="-571500">
              <a:buFont typeface="Wingdings" charset="2"/>
              <a:buChar char="ü"/>
            </a:pPr>
            <a:r>
              <a:rPr lang="en-US" b="1" dirty="0" smtClean="0"/>
              <a:t>Treasurer </a:t>
            </a:r>
            <a:r>
              <a:rPr lang="en-US" b="1" u="sng" dirty="0"/>
              <a:t>should not be only one reviewing </a:t>
            </a:r>
            <a:r>
              <a:rPr lang="en-US" b="1" dirty="0" smtClean="0"/>
              <a:t>	revenue </a:t>
            </a:r>
            <a:r>
              <a:rPr lang="en-US" b="1" dirty="0"/>
              <a:t>and expenses </a:t>
            </a:r>
            <a:r>
              <a:rPr lang="en-US" b="1" u="sng" dirty="0"/>
              <a:t>every</a:t>
            </a:r>
            <a:r>
              <a:rPr lang="en-US" b="1" dirty="0"/>
              <a:t> </a:t>
            </a:r>
            <a:r>
              <a:rPr lang="en-US" b="1" u="sng" dirty="0"/>
              <a:t>month</a:t>
            </a:r>
            <a:r>
              <a:rPr lang="en-US" b="1" dirty="0"/>
              <a:t>.</a:t>
            </a:r>
            <a:endParaRPr lang="en-US" dirty="0"/>
          </a:p>
          <a:p>
            <a:pPr marL="971550" lvl="1" indent="-571500">
              <a:buFont typeface="Wingdings" charset="2"/>
              <a:buChar char="ü"/>
            </a:pPr>
            <a:r>
              <a:rPr lang="en-US" b="1" dirty="0" smtClean="0"/>
              <a:t> </a:t>
            </a:r>
            <a:r>
              <a:rPr lang="en-US" b="1" dirty="0"/>
              <a:t>Is Budget consistent with mission?</a:t>
            </a:r>
            <a:endParaRPr lang="en-US" dirty="0"/>
          </a:p>
          <a:p>
            <a:pPr marL="971550" lvl="1" indent="-571500">
              <a:buFont typeface="Wingdings" charset="2"/>
              <a:buChar char="ü"/>
            </a:pPr>
            <a:r>
              <a:rPr lang="en-US" b="1" dirty="0" smtClean="0"/>
              <a:t> 501(c)3 </a:t>
            </a:r>
            <a:r>
              <a:rPr lang="en-US" b="1" dirty="0"/>
              <a:t>organizations can have as much </a:t>
            </a:r>
            <a:r>
              <a:rPr lang="en-US" b="1" dirty="0" smtClean="0"/>
              <a:t>money </a:t>
            </a:r>
            <a:r>
              <a:rPr lang="en-US" b="1" dirty="0"/>
              <a:t>as it wants in account – no limit</a:t>
            </a:r>
            <a:endParaRPr lang="en-US" dirty="0"/>
          </a:p>
          <a:p>
            <a:pPr marL="971550" lvl="1" indent="-571500">
              <a:buFont typeface="Wingdings" charset="2"/>
              <a:buChar char="ü"/>
            </a:pPr>
            <a:r>
              <a:rPr lang="en-US" b="1" dirty="0" smtClean="0"/>
              <a:t>Keep </a:t>
            </a:r>
            <a:r>
              <a:rPr lang="en-US" b="1" dirty="0"/>
              <a:t>a substantial Reserve in your </a:t>
            </a:r>
            <a:r>
              <a:rPr lang="en-US" b="1" dirty="0" smtClean="0"/>
              <a:t>account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5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FINANCIAL MANAGEMENT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 smtClean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3</a:t>
            </a:r>
            <a:endParaRPr lang="en-US" sz="17000" b="1" dirty="0">
              <a:solidFill>
                <a:srgbClr val="F26200">
                  <a:alpha val="40000"/>
                </a:srgb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5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3. Financial Management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b="1" dirty="0"/>
              <a:t>A. Packet Pickup and Race Day entries – </a:t>
            </a:r>
            <a:r>
              <a:rPr lang="en-US" sz="3600" b="1" dirty="0" smtClean="0"/>
              <a:t>	Cash </a:t>
            </a:r>
            <a:r>
              <a:rPr lang="en-US" sz="3600" b="1" dirty="0"/>
              <a:t>Box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a</a:t>
            </a:r>
            <a:r>
              <a:rPr lang="en-US" sz="3600" b="1" dirty="0"/>
              <a:t>.  Initiate Cash Free Sign ups for all races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b</a:t>
            </a:r>
            <a:r>
              <a:rPr lang="en-US" sz="3600" b="1" dirty="0"/>
              <a:t>. Use only check or credit card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 smtClean="0"/>
              <a:t>	-</a:t>
            </a:r>
            <a:r>
              <a:rPr lang="en-US" sz="3600" b="1" dirty="0"/>
              <a:t>-  Some tools include- the </a:t>
            </a:r>
            <a:r>
              <a:rPr lang="en-US" sz="3600" b="1" i="1" dirty="0"/>
              <a:t>Square</a:t>
            </a:r>
            <a:r>
              <a:rPr lang="en-US" sz="3600" b="1" dirty="0"/>
              <a:t>, </a:t>
            </a:r>
            <a:r>
              <a:rPr lang="en-US" sz="3600" b="1" dirty="0" smtClean="0"/>
              <a:t>		</a:t>
            </a:r>
            <a:r>
              <a:rPr lang="en-US" sz="3600" b="1" i="1" dirty="0"/>
              <a:t>Q</a:t>
            </a:r>
            <a:r>
              <a:rPr lang="en-US" sz="3600" b="1" i="1" dirty="0" smtClean="0"/>
              <a:t>uicken</a:t>
            </a:r>
            <a:r>
              <a:rPr lang="en-US" sz="3600" b="1" dirty="0" smtClean="0"/>
              <a:t> </a:t>
            </a:r>
            <a:r>
              <a:rPr lang="en-US" sz="3600" b="1" dirty="0"/>
              <a:t>on a laptop or </a:t>
            </a:r>
            <a:r>
              <a:rPr lang="en-US" sz="3600" b="1" dirty="0" err="1" smtClean="0"/>
              <a:t>iPad</a:t>
            </a:r>
            <a:r>
              <a:rPr lang="en-US" sz="3600" b="1" dirty="0" smtClean="0"/>
              <a:t>, etc.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b="1" dirty="0" smtClean="0"/>
              <a:t>	and RRCA has several ideas</a:t>
            </a:r>
          </a:p>
          <a:p>
            <a:pPr marL="0" indent="0">
              <a:buNone/>
            </a:pPr>
            <a:r>
              <a:rPr lang="en-US" sz="3600" b="1" u="sng" dirty="0" smtClean="0"/>
              <a:t>Note</a:t>
            </a:r>
            <a:r>
              <a:rPr lang="en-US" sz="3600" b="1" dirty="0" smtClean="0"/>
              <a:t>: MPRRC has a </a:t>
            </a:r>
            <a:r>
              <a:rPr lang="en-US" sz="3600" b="1" i="1" dirty="0" smtClean="0"/>
              <a:t>Square</a:t>
            </a:r>
            <a:r>
              <a:rPr lang="en-US" sz="3600" b="1" dirty="0" smtClean="0"/>
              <a:t> for our use</a:t>
            </a:r>
          </a:p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93334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Volunteers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5769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Volunteers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pPr marL="742950" indent="-742950">
              <a:buAutoNum type="alphaUcPeriod"/>
            </a:pPr>
            <a:r>
              <a:rPr lang="en-US" sz="3600" b="1" dirty="0" smtClean="0"/>
              <a:t>Recognition</a:t>
            </a:r>
            <a:endParaRPr lang="en-US" sz="3600" dirty="0"/>
          </a:p>
          <a:p>
            <a:pPr lvl="2">
              <a:buFont typeface="Wingdings" charset="2"/>
              <a:buChar char="ü"/>
            </a:pPr>
            <a:r>
              <a:rPr lang="en-US" sz="3200" b="1" dirty="0" smtClean="0"/>
              <a:t>-</a:t>
            </a:r>
            <a:r>
              <a:rPr lang="en-US" sz="3200" b="1" dirty="0"/>
              <a:t>-Must not be </a:t>
            </a:r>
            <a:r>
              <a:rPr lang="en-US" sz="3200" b="1" dirty="0" smtClean="0"/>
              <a:t>Cash</a:t>
            </a:r>
          </a:p>
          <a:p>
            <a:pPr lvl="2">
              <a:buFont typeface="Wingdings" charset="2"/>
              <a:buChar char="ü"/>
            </a:pPr>
            <a:r>
              <a:rPr lang="en-US" sz="3200" b="1" dirty="0" smtClean="0"/>
              <a:t>Consider a Volunteer Tee Shirts, or Vest</a:t>
            </a:r>
            <a:endParaRPr lang="en-US" sz="3200" dirty="0"/>
          </a:p>
          <a:p>
            <a:pPr marL="0" indent="0">
              <a:buNone/>
            </a:pPr>
            <a:r>
              <a:rPr lang="en-US" sz="3600" b="1" dirty="0"/>
              <a:t>B. Mentoring – Use past club officers to </a:t>
            </a:r>
            <a:r>
              <a:rPr lang="en-US" sz="3600" b="1" dirty="0" smtClean="0"/>
              <a:t>	help mentor </a:t>
            </a:r>
            <a:r>
              <a:rPr lang="en-US" sz="3600" b="1" dirty="0"/>
              <a:t>newbies and offer </a:t>
            </a:r>
            <a:r>
              <a:rPr lang="en-US" sz="3600" b="1" dirty="0" smtClean="0"/>
              <a:t>	suggestions</a:t>
            </a:r>
            <a:r>
              <a:rPr lang="en-US" sz="3600" b="1" dirty="0"/>
              <a:t>.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 </a:t>
            </a:r>
            <a:endParaRPr lang="en-US" sz="3600" dirty="0"/>
          </a:p>
          <a:p>
            <a:pPr marL="0" indent="0">
              <a:buNone/>
            </a:pPr>
            <a:r>
              <a:rPr lang="en-US" sz="3600" b="1" dirty="0"/>
              <a:t> 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215155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Communication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	I.  Personal</a:t>
            </a:r>
            <a:br>
              <a:rPr lang="en-US" sz="2800" dirty="0" smtClean="0"/>
            </a:br>
            <a:r>
              <a:rPr lang="en-US" sz="2800" dirty="0" smtClean="0"/>
              <a:t>	and</a:t>
            </a:r>
            <a:br>
              <a:rPr lang="en-US" sz="2800" dirty="0" smtClean="0"/>
            </a:br>
            <a:r>
              <a:rPr lang="en-US" sz="2800" dirty="0"/>
              <a:t>	</a:t>
            </a:r>
            <a:r>
              <a:rPr lang="en-US" sz="2800" dirty="0" smtClean="0"/>
              <a:t>II. Technology -Website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74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5. COMMUNICATION --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I.  </a:t>
            </a:r>
            <a:r>
              <a:rPr lang="en-US" b="1" i="1" u="sng" dirty="0"/>
              <a:t>Personal</a:t>
            </a:r>
            <a:r>
              <a:rPr lang="en-US" b="1" dirty="0"/>
              <a:t> –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A</a:t>
            </a:r>
            <a:r>
              <a:rPr lang="en-US" b="1" dirty="0"/>
              <a:t>. Nothing reaches a person more than a </a:t>
            </a:r>
            <a:r>
              <a:rPr lang="en-US" b="1" dirty="0" smtClean="0"/>
              <a:t>		personal </a:t>
            </a:r>
            <a:r>
              <a:rPr lang="en-US" b="1" dirty="0"/>
              <a:t>conversation—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	</a:t>
            </a:r>
            <a:r>
              <a:rPr lang="en-US" b="1" u="sng" dirty="0" smtClean="0"/>
              <a:t>For </a:t>
            </a:r>
            <a:r>
              <a:rPr lang="en-US" b="1" u="sng" dirty="0"/>
              <a:t>example</a:t>
            </a:r>
            <a:r>
              <a:rPr lang="en-US" b="1" dirty="0"/>
              <a:t>: an accolade </a:t>
            </a:r>
            <a:r>
              <a:rPr lang="en-US" b="1" dirty="0" smtClean="0"/>
              <a:t>–			encouragement </a:t>
            </a:r>
            <a:r>
              <a:rPr lang="en-US" b="1" dirty="0"/>
              <a:t>– feeling wanted </a:t>
            </a:r>
            <a:r>
              <a:rPr lang="en-US" b="1" dirty="0" smtClean="0"/>
              <a:t>		and valued, etc.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B</a:t>
            </a:r>
            <a:r>
              <a:rPr lang="en-US" b="1" dirty="0"/>
              <a:t>. Cheering at the finish </a:t>
            </a:r>
            <a:r>
              <a:rPr lang="en-US" b="1" dirty="0" smtClean="0"/>
              <a:t>line -- </a:t>
            </a:r>
            <a:r>
              <a:rPr lang="en-US" b="1" dirty="0"/>
              <a:t>is a great </a:t>
            </a:r>
            <a:r>
              <a:rPr lang="en-US" b="1" dirty="0" smtClean="0"/>
              <a:t>		way </a:t>
            </a:r>
            <a:r>
              <a:rPr lang="en-US" b="1" dirty="0"/>
              <a:t>to communicate at your races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29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5. COMMUNICATION </a:t>
            </a:r>
            <a:r>
              <a:rPr lang="en-US" b="1" dirty="0" smtClean="0"/>
              <a:t>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6388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II. </a:t>
            </a:r>
            <a:r>
              <a:rPr lang="en-US" sz="11200" b="1" i="1" u="sng" dirty="0"/>
              <a:t>Technology</a:t>
            </a:r>
            <a:r>
              <a:rPr lang="en-US" sz="11200" b="1" dirty="0"/>
              <a:t> - website</a:t>
            </a:r>
            <a:endParaRPr lang="en-US" sz="11200" dirty="0"/>
          </a:p>
          <a:p>
            <a:pPr marL="0" indent="0">
              <a:buNone/>
            </a:pPr>
            <a:r>
              <a:rPr lang="en-US" sz="11200" b="1" dirty="0"/>
              <a:t>	</a:t>
            </a:r>
            <a:r>
              <a:rPr lang="en-US" sz="11200" b="1" dirty="0" smtClean="0"/>
              <a:t>A</a:t>
            </a:r>
            <a:r>
              <a:rPr lang="en-US" sz="11200" b="1" dirty="0"/>
              <a:t>. Be transparent to your membership.</a:t>
            </a:r>
            <a:endParaRPr lang="en-US" sz="11200" dirty="0"/>
          </a:p>
          <a:p>
            <a:pPr marL="0" indent="0">
              <a:buNone/>
            </a:pPr>
            <a:r>
              <a:rPr lang="en-US" sz="11200" b="1" dirty="0" smtClean="0"/>
              <a:t>	B</a:t>
            </a:r>
            <a:r>
              <a:rPr lang="en-US" sz="11200" b="1" dirty="0"/>
              <a:t>.  </a:t>
            </a:r>
            <a:r>
              <a:rPr lang="en-US" sz="11200" b="1" u="sng" dirty="0"/>
              <a:t>Post</a:t>
            </a:r>
            <a:r>
              <a:rPr lang="en-US" sz="11200" b="1" dirty="0"/>
              <a:t> all pertinent documents on club website </a:t>
            </a:r>
            <a:endParaRPr lang="en-US" sz="11200" dirty="0"/>
          </a:p>
          <a:p>
            <a:pPr marL="0" indent="0">
              <a:buNone/>
            </a:pPr>
            <a:r>
              <a:rPr lang="en-US" sz="5100" b="1" dirty="0"/>
              <a:t> </a:t>
            </a:r>
            <a:r>
              <a:rPr lang="en-US" sz="5100" b="1" dirty="0" smtClean="0"/>
              <a:t>		</a:t>
            </a:r>
            <a:r>
              <a:rPr lang="en-US" sz="7200" b="1" u="sng" dirty="0" smtClean="0"/>
              <a:t>Examples</a:t>
            </a:r>
            <a:r>
              <a:rPr lang="en-US" sz="7200" b="1" dirty="0" smtClean="0"/>
              <a:t>:</a:t>
            </a:r>
          </a:p>
          <a:p>
            <a:pPr lvl="5">
              <a:buFont typeface="Arial"/>
              <a:buChar char="•"/>
            </a:pPr>
            <a:r>
              <a:rPr lang="en-US" sz="7200" b="1" dirty="0" smtClean="0"/>
              <a:t>By</a:t>
            </a:r>
            <a:r>
              <a:rPr lang="en-US" sz="7200" b="1" dirty="0"/>
              <a:t>-Laws </a:t>
            </a:r>
            <a:r>
              <a:rPr lang="en-US" sz="7200" b="1" dirty="0" smtClean="0"/>
              <a:t>and Constitution </a:t>
            </a:r>
          </a:p>
          <a:p>
            <a:pPr lvl="5">
              <a:buFont typeface="Arial"/>
              <a:buChar char="•"/>
            </a:pPr>
            <a:r>
              <a:rPr lang="en-US" sz="7200" b="1" dirty="0" smtClean="0"/>
              <a:t>Names </a:t>
            </a:r>
            <a:r>
              <a:rPr lang="en-US" sz="7200" b="1" dirty="0"/>
              <a:t>of Board </a:t>
            </a:r>
            <a:r>
              <a:rPr lang="en-US" sz="7200" b="1" dirty="0" smtClean="0"/>
              <a:t>Members </a:t>
            </a:r>
          </a:p>
          <a:p>
            <a:pPr lvl="5">
              <a:buFont typeface="Arial"/>
              <a:buChar char="•"/>
            </a:pPr>
            <a:r>
              <a:rPr lang="en-US" sz="7200" b="1" dirty="0" smtClean="0"/>
              <a:t>Minutes </a:t>
            </a:r>
            <a:r>
              <a:rPr lang="en-US" sz="7200" b="1" dirty="0"/>
              <a:t>of each </a:t>
            </a:r>
            <a:r>
              <a:rPr lang="en-US" sz="7200" b="1" dirty="0" smtClean="0"/>
              <a:t>Meeting </a:t>
            </a:r>
            <a:r>
              <a:rPr lang="en-US" sz="7200" b="1" dirty="0"/>
              <a:t>BUT-- </a:t>
            </a:r>
            <a:r>
              <a:rPr lang="en-US" sz="7200" b="1" i="1" u="sng" dirty="0"/>
              <a:t>remove </a:t>
            </a:r>
            <a:r>
              <a:rPr lang="en-US" sz="7200" b="1" i="1" u="sng" dirty="0" smtClean="0"/>
              <a:t>all</a:t>
            </a:r>
          </a:p>
          <a:p>
            <a:pPr marL="2286000" lvl="5" indent="0">
              <a:buNone/>
            </a:pPr>
            <a:r>
              <a:rPr lang="en-US" sz="7200" b="1" i="1" dirty="0" smtClean="0"/>
              <a:t>	</a:t>
            </a:r>
            <a:r>
              <a:rPr lang="en-US" sz="7200" b="1" i="1" u="sng" dirty="0" smtClean="0"/>
              <a:t> names </a:t>
            </a:r>
            <a:r>
              <a:rPr lang="en-US" sz="7200" b="1" i="1" u="sng" dirty="0"/>
              <a:t>and only </a:t>
            </a:r>
            <a:r>
              <a:rPr lang="en-US" sz="7200" b="1" i="1" u="sng" dirty="0" smtClean="0"/>
              <a:t>post after </a:t>
            </a:r>
            <a:r>
              <a:rPr lang="en-US" sz="7200" b="1" i="1" u="sng" dirty="0"/>
              <a:t>approved by BOD</a:t>
            </a:r>
            <a:r>
              <a:rPr lang="en-US" sz="7200" b="1" dirty="0"/>
              <a:t>. </a:t>
            </a:r>
            <a:r>
              <a:rPr lang="en-US" sz="7200" b="1" dirty="0" smtClean="0"/>
              <a:t> </a:t>
            </a:r>
          </a:p>
          <a:p>
            <a:pPr lvl="5">
              <a:buFont typeface="Arial"/>
              <a:buChar char="•"/>
            </a:pPr>
            <a:r>
              <a:rPr lang="en-US" sz="7200" b="1" dirty="0" smtClean="0"/>
              <a:t> Basis </a:t>
            </a:r>
            <a:r>
              <a:rPr lang="en-US" sz="7200" b="1" dirty="0"/>
              <a:t>for </a:t>
            </a:r>
            <a:r>
              <a:rPr lang="en-US" sz="7200" b="1" dirty="0" smtClean="0"/>
              <a:t>Annual </a:t>
            </a:r>
            <a:r>
              <a:rPr lang="en-US" sz="7200" b="1" dirty="0"/>
              <a:t>awards should be stated according to </a:t>
            </a:r>
            <a:r>
              <a:rPr lang="en-US" sz="7200" b="1" dirty="0" smtClean="0"/>
              <a:t>	By</a:t>
            </a:r>
            <a:r>
              <a:rPr lang="en-US" sz="7200" b="1" dirty="0"/>
              <a:t>-laws </a:t>
            </a:r>
            <a:endParaRPr lang="en-US" sz="7200" b="1" dirty="0" smtClean="0"/>
          </a:p>
          <a:p>
            <a:pPr lvl="5">
              <a:buFont typeface="Arial"/>
              <a:buChar char="•"/>
            </a:pPr>
            <a:r>
              <a:rPr lang="en-US" sz="7200" b="1" dirty="0" smtClean="0"/>
              <a:t> </a:t>
            </a:r>
            <a:r>
              <a:rPr lang="en-US" sz="7200" b="1" dirty="0"/>
              <a:t>Upcoming races  </a:t>
            </a:r>
            <a:r>
              <a:rPr lang="en-US" sz="7200" b="1" dirty="0" smtClean="0"/>
              <a:t>- Post our Race Schedule</a:t>
            </a:r>
          </a:p>
          <a:p>
            <a:pPr lvl="5">
              <a:buFont typeface="Arial"/>
              <a:buChar char="•"/>
            </a:pPr>
            <a:r>
              <a:rPr lang="en-US" sz="7200" b="1" dirty="0" smtClean="0"/>
              <a:t> Upcoming </a:t>
            </a:r>
            <a:r>
              <a:rPr lang="en-US" sz="7200" b="1" dirty="0" smtClean="0"/>
              <a:t>meetings – Our meetings have a set date</a:t>
            </a:r>
            <a:endParaRPr lang="en-US" sz="7200" b="1" dirty="0"/>
          </a:p>
          <a:p>
            <a:pPr marL="0" indent="0">
              <a:buNone/>
            </a:pPr>
            <a:r>
              <a:rPr lang="en-US" sz="5100" b="1" dirty="0" smtClean="0"/>
              <a:t>	</a:t>
            </a:r>
            <a:r>
              <a:rPr lang="en-US" sz="11200" b="1" dirty="0" smtClean="0"/>
              <a:t>C</a:t>
            </a:r>
            <a:r>
              <a:rPr lang="en-US" sz="11200" b="1" dirty="0"/>
              <a:t>. Use tools for posting instant information on </a:t>
            </a:r>
            <a:r>
              <a:rPr lang="en-US" sz="11200" b="1" dirty="0" smtClean="0"/>
              <a:t>		club </a:t>
            </a:r>
            <a:r>
              <a:rPr lang="en-US" sz="11200" b="1" dirty="0"/>
              <a:t>website, </a:t>
            </a:r>
            <a:r>
              <a:rPr lang="en-US" sz="11200" b="1" dirty="0" smtClean="0"/>
              <a:t>and </a:t>
            </a:r>
            <a:r>
              <a:rPr lang="en-US" sz="11200" b="1" dirty="0"/>
              <a:t>use twitter, Facebook, etc., </a:t>
            </a:r>
            <a:endParaRPr lang="en-US" sz="11200" dirty="0"/>
          </a:p>
          <a:p>
            <a:pPr marL="0" indent="0">
              <a:buNone/>
            </a:pPr>
            <a:r>
              <a:rPr lang="en-US" sz="11200" b="1" dirty="0"/>
              <a:t>	</a:t>
            </a:r>
            <a:r>
              <a:rPr lang="en-US" sz="11200" b="1" dirty="0" smtClean="0"/>
              <a:t>D</a:t>
            </a:r>
            <a:r>
              <a:rPr lang="en-US" sz="11200" b="1" dirty="0"/>
              <a:t>. </a:t>
            </a:r>
            <a:r>
              <a:rPr lang="en-US" sz="11200" b="1" dirty="0" err="1" smtClean="0"/>
              <a:t>Millennials</a:t>
            </a:r>
            <a:r>
              <a:rPr lang="en-US" sz="11200" b="1" dirty="0" smtClean="0"/>
              <a:t> </a:t>
            </a:r>
            <a:r>
              <a:rPr lang="en-US" sz="11200" b="1" dirty="0"/>
              <a:t>want </a:t>
            </a:r>
            <a:r>
              <a:rPr lang="en-US" sz="11200" b="1" dirty="0" smtClean="0"/>
              <a:t>instant feedback </a:t>
            </a:r>
            <a:r>
              <a:rPr lang="en-US" sz="11200" b="1" dirty="0"/>
              <a:t>– pictures, </a:t>
            </a:r>
            <a:r>
              <a:rPr lang="en-US" sz="11200" b="1" dirty="0" smtClean="0"/>
              <a:t>		results</a:t>
            </a:r>
            <a:r>
              <a:rPr lang="en-US" sz="11200" b="1" dirty="0"/>
              <a:t>, etc.</a:t>
            </a:r>
            <a:r>
              <a:rPr lang="en-US" sz="8600" b="1" dirty="0"/>
              <a:t>	</a:t>
            </a:r>
            <a:endParaRPr lang="en-US" sz="8600" dirty="0"/>
          </a:p>
          <a:p>
            <a:pPr marL="0" indent="0">
              <a:buNone/>
            </a:pPr>
            <a:r>
              <a:rPr lang="en-US" sz="8600" b="1" dirty="0"/>
              <a:t> </a:t>
            </a:r>
            <a:endParaRPr lang="en-US" sz="8600" dirty="0"/>
          </a:p>
          <a:p>
            <a:pPr marL="0" indent="0">
              <a:buNone/>
            </a:pPr>
            <a:endParaRPr lang="en-US" sz="8600" dirty="0"/>
          </a:p>
        </p:txBody>
      </p:sp>
    </p:spTree>
    <p:extLst>
      <p:ext uri="{BB962C8B-B14F-4D97-AF65-F5344CB8AC3E}">
        <p14:creationId xmlns:p14="http://schemas.microsoft.com/office/powerpoint/2010/main" val="67373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3200" dirty="0" smtClean="0"/>
              <a:t>PAID Race Director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dirty="0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072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1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51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6. Paid Race Director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410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A. First criterion is –The size of your race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a</a:t>
            </a:r>
            <a:r>
              <a:rPr lang="en-US" b="1" dirty="0"/>
              <a:t>.  Should be more than 500 entrants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	b</a:t>
            </a:r>
            <a:r>
              <a:rPr lang="en-US" b="1" dirty="0"/>
              <a:t>. A </a:t>
            </a:r>
            <a:r>
              <a:rPr lang="en-US" b="1" dirty="0" smtClean="0"/>
              <a:t>‘Paid </a:t>
            </a:r>
            <a:r>
              <a:rPr lang="en-US" b="1" dirty="0"/>
              <a:t>Race </a:t>
            </a:r>
            <a:r>
              <a:rPr lang="en-US" b="1" dirty="0" smtClean="0"/>
              <a:t>Director’ </a:t>
            </a:r>
            <a:r>
              <a:rPr lang="en-US" b="1" dirty="0"/>
              <a:t>has </a:t>
            </a:r>
            <a:r>
              <a:rPr lang="en-US" b="1" u="sng" dirty="0"/>
              <a:t>ALL</a:t>
            </a:r>
            <a:r>
              <a:rPr lang="en-US" b="1" dirty="0"/>
              <a:t> the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		responsibilities </a:t>
            </a:r>
            <a:r>
              <a:rPr lang="en-US" b="1" dirty="0"/>
              <a:t>of a race, including but not </a:t>
            </a:r>
            <a:r>
              <a:rPr lang="en-US" b="1" dirty="0" smtClean="0"/>
              <a:t>		limited to—</a:t>
            </a:r>
            <a:endParaRPr lang="en-US" dirty="0"/>
          </a:p>
          <a:p>
            <a:pPr lvl="4">
              <a:buFont typeface="Wingdings" charset="2"/>
              <a:buChar char="ü"/>
            </a:pPr>
            <a:r>
              <a:rPr lang="en-US" sz="3000" b="1" dirty="0" smtClean="0"/>
              <a:t>A Written Contract </a:t>
            </a:r>
            <a:r>
              <a:rPr lang="en-US" sz="3000" b="1" dirty="0"/>
              <a:t>(A RFP)</a:t>
            </a:r>
            <a:endParaRPr lang="en-US" sz="3000" dirty="0"/>
          </a:p>
          <a:p>
            <a:pPr lvl="4">
              <a:buFont typeface="Wingdings" charset="2"/>
              <a:buChar char="ü"/>
            </a:pPr>
            <a:r>
              <a:rPr lang="en-US" sz="3100" b="1" dirty="0" smtClean="0"/>
              <a:t> </a:t>
            </a:r>
            <a:r>
              <a:rPr lang="en-US" sz="3100" b="1" dirty="0"/>
              <a:t>A</a:t>
            </a:r>
            <a:r>
              <a:rPr lang="en-US" sz="3100" b="1" dirty="0" smtClean="0"/>
              <a:t> </a:t>
            </a:r>
            <a:r>
              <a:rPr lang="en-US" sz="3100" b="1" dirty="0"/>
              <a:t>Budget</a:t>
            </a:r>
            <a:endParaRPr lang="en-US" sz="3100" dirty="0"/>
          </a:p>
          <a:p>
            <a:pPr lvl="4">
              <a:buFont typeface="Wingdings" charset="2"/>
              <a:buChar char="ü"/>
            </a:pPr>
            <a:r>
              <a:rPr lang="en-US" sz="3100" b="1" dirty="0" smtClean="0"/>
              <a:t>Time </a:t>
            </a:r>
            <a:r>
              <a:rPr lang="en-US" sz="3100" b="1" dirty="0"/>
              <a:t>lines on all pertinent items</a:t>
            </a:r>
          </a:p>
          <a:p>
            <a:pPr lvl="4">
              <a:buFont typeface="Wingdings" charset="2"/>
              <a:buChar char="ü"/>
            </a:pPr>
            <a:r>
              <a:rPr lang="en-US" sz="3100" b="1" dirty="0" smtClean="0"/>
              <a:t>Sponsorships</a:t>
            </a:r>
            <a:endParaRPr lang="en-US" sz="3100" b="1" dirty="0"/>
          </a:p>
          <a:p>
            <a:pPr lvl="4">
              <a:buFont typeface="Wingdings" charset="2"/>
              <a:buChar char="ü"/>
            </a:pPr>
            <a:r>
              <a:rPr lang="en-US" sz="3100" b="1" dirty="0" smtClean="0"/>
              <a:t>Awards</a:t>
            </a:r>
            <a:endParaRPr lang="en-US" sz="3100" b="1" dirty="0"/>
          </a:p>
          <a:p>
            <a:pPr lvl="4">
              <a:buFont typeface="Wingdings" charset="2"/>
              <a:buChar char="ü"/>
            </a:pPr>
            <a:r>
              <a:rPr lang="en-US" sz="3100" b="1" dirty="0" smtClean="0"/>
              <a:t>Permits</a:t>
            </a:r>
            <a:r>
              <a:rPr lang="en-US" sz="3100" b="1" dirty="0"/>
              <a:t>	</a:t>
            </a:r>
          </a:p>
          <a:p>
            <a:pPr lvl="4">
              <a:buFont typeface="Wingdings" charset="2"/>
              <a:buChar char="ü"/>
            </a:pPr>
            <a:r>
              <a:rPr lang="en-US" sz="3100" b="1" dirty="0" smtClean="0"/>
              <a:t>Sub</a:t>
            </a:r>
            <a:r>
              <a:rPr lang="en-US" sz="3100" b="1" dirty="0"/>
              <a:t>-contractors – coning, police, etc.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43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2017 RRCA CONVENTION --- </a:t>
            </a:r>
            <a:r>
              <a:rPr lang="en-US" b="1" i="1" dirty="0" smtClean="0"/>
              <a:t>Detroit !!!!!!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Are there any Questions?</a:t>
            </a:r>
            <a:endParaRPr lang="en-US" sz="4800" b="1" dirty="0"/>
          </a:p>
          <a:p>
            <a:pPr marL="0" indent="0" algn="ctr">
              <a:buNone/>
            </a:pPr>
            <a:endParaRPr lang="en-US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76400"/>
            <a:ext cx="5080000" cy="34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788" y="5105400"/>
            <a:ext cx="53176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Thank you for your </a:t>
            </a:r>
            <a:r>
              <a:rPr lang="en-US" sz="3200" b="1" dirty="0" smtClean="0"/>
              <a:t>attention !   </a:t>
            </a:r>
            <a:endParaRPr lang="en-US" sz="3200" b="1" dirty="0" smtClean="0"/>
          </a:p>
          <a:p>
            <a:pPr algn="ctr"/>
            <a:r>
              <a:rPr lang="en-US" sz="2800" b="1" dirty="0" smtClean="0"/>
              <a:t>Joy and Ron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7802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0850" y="1219200"/>
            <a:ext cx="8693150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tx1">
                    <a:alpha val="81000"/>
                  </a:schemeClr>
                </a:solidFill>
              </a:rPr>
              <a:t>Ron Alford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tx1">
                    <a:alpha val="81000"/>
                  </a:schemeClr>
                </a:solidFill>
              </a:rPr>
              <a:t>RRCA Hawaii State Representative  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alpha val="81000"/>
                  </a:schemeClr>
                </a:solidFill>
              </a:rPr>
              <a:t>RRCA Convention Notes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alpha val="81000"/>
                  </a:schemeClr>
                </a:solidFill>
              </a:rPr>
              <a:t>Dallas, Texas</a:t>
            </a: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tx1">
                    <a:alpha val="81000"/>
                  </a:schemeClr>
                </a:solidFill>
              </a:rPr>
              <a:t>2016</a:t>
            </a:r>
            <a:endParaRPr lang="en-US" sz="3200" b="1" dirty="0">
              <a:solidFill>
                <a:schemeClr val="tx1">
                  <a:alpha val="8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5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600200"/>
            <a:ext cx="810991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dirty="0" smtClean="0"/>
              <a:t>RRCA Roadie Program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Building Community  through Fitness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Developing Engaging Training Programs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Developing A City-wide Running Club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 </a:t>
            </a:r>
            <a:r>
              <a:rPr lang="en-US" sz="3600" b="1" dirty="0" err="1" smtClean="0"/>
              <a:t>Active.com</a:t>
            </a:r>
            <a:r>
              <a:rPr lang="en-US" sz="3600" b="1" dirty="0" smtClean="0"/>
              <a:t> – Membership Tools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85800"/>
            <a:ext cx="41480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TOPICS OF DISCUSSION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835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81200" y="152400"/>
            <a:ext cx="486082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1. RRCA ROADIE PROGRAM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69" y="762000"/>
            <a:ext cx="9095334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/>
              <a:t>Goal</a:t>
            </a:r>
            <a:r>
              <a:rPr lang="en-US" sz="2800" dirty="0"/>
              <a:t>: </a:t>
            </a:r>
            <a:r>
              <a:rPr lang="en-US" sz="2800" b="1" dirty="0"/>
              <a:t>Increase visibility and awareness of the RRCA by engaging runners </a:t>
            </a:r>
            <a:r>
              <a:rPr lang="en-US" sz="2800" b="1" dirty="0" smtClean="0"/>
              <a:t>will </a:t>
            </a:r>
            <a:r>
              <a:rPr lang="en-US" sz="2800" b="1" dirty="0"/>
              <a:t>and interested in promoting </a:t>
            </a:r>
            <a:r>
              <a:rPr lang="en-US" sz="2800" b="1" dirty="0" smtClean="0"/>
              <a:t>our</a:t>
            </a:r>
          </a:p>
          <a:p>
            <a:r>
              <a:rPr lang="en-US" sz="2800" b="1" dirty="0" smtClean="0"/>
              <a:t> </a:t>
            </a:r>
            <a:r>
              <a:rPr lang="en-US" sz="2800" b="1" dirty="0"/>
              <a:t>“Join a Club” message. The “Roadie” </a:t>
            </a:r>
            <a:r>
              <a:rPr lang="en-US" sz="2800" b="1" dirty="0" smtClean="0"/>
              <a:t>program </a:t>
            </a:r>
            <a:r>
              <a:rPr lang="en-US" sz="2800" b="1" dirty="0"/>
              <a:t>strives to enlist additional RRCA “ambassadors” – youthful, outgoing runners </a:t>
            </a:r>
            <a:r>
              <a:rPr lang="en-US" sz="2800" b="1" dirty="0" smtClean="0"/>
              <a:t>who </a:t>
            </a:r>
            <a:r>
              <a:rPr lang="en-US" sz="2800" b="1" dirty="0"/>
              <a:t>will promote RRCA at events and on social media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/>
              <a:t>Roadies are: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b="1" dirty="0"/>
              <a:t>	</a:t>
            </a:r>
            <a:r>
              <a:rPr lang="en-US" sz="2800" b="1" dirty="0" smtClean="0"/>
              <a:t>Runners</a:t>
            </a:r>
            <a:endParaRPr lang="en-US" sz="2800" b="1" dirty="0"/>
          </a:p>
          <a:p>
            <a:pPr marL="914400" lvl="1" indent="-457200">
              <a:buFont typeface="Wingdings" charset="2"/>
              <a:buChar char="ü"/>
            </a:pPr>
            <a:r>
              <a:rPr lang="en-US" sz="2800" b="1" dirty="0"/>
              <a:t>	Outreach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b="1" dirty="0"/>
              <a:t>	Ambassadors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b="1" dirty="0"/>
              <a:t>	Dedicated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b="1" dirty="0"/>
              <a:t>	Involved</a:t>
            </a:r>
          </a:p>
          <a:p>
            <a:pPr marL="914400" lvl="1" indent="-457200">
              <a:buFont typeface="Wingdings" charset="2"/>
              <a:buChar char="ü"/>
            </a:pPr>
            <a:r>
              <a:rPr lang="en-US" sz="2800" b="1" dirty="0"/>
              <a:t>	</a:t>
            </a:r>
            <a:r>
              <a:rPr lang="en-US" sz="2800" b="1" dirty="0" smtClean="0"/>
              <a:t>Enthusiastic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384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3083" y="152400"/>
            <a:ext cx="63770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1. RRCA ROADIE PROGRAM – Cont’d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838200"/>
            <a:ext cx="9095334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Roadies </a:t>
            </a:r>
            <a:r>
              <a:rPr lang="en-US" sz="2800" b="1" dirty="0"/>
              <a:t>will receive and be asked to </a:t>
            </a:r>
            <a:r>
              <a:rPr lang="en-US" sz="2800" b="1" dirty="0" smtClean="0"/>
              <a:t>wear </a:t>
            </a:r>
            <a:r>
              <a:rPr lang="en-US" sz="2800" b="1" dirty="0"/>
              <a:t>an RRCA shirt to events of any distance, training </a:t>
            </a:r>
            <a:r>
              <a:rPr lang="en-US" sz="2800" b="1" dirty="0" smtClean="0"/>
              <a:t>runs</a:t>
            </a:r>
            <a:r>
              <a:rPr lang="en-US" sz="2800" b="1" dirty="0"/>
              <a:t>, </a:t>
            </a:r>
            <a:r>
              <a:rPr lang="en-US" sz="2800" b="1" dirty="0" smtClean="0"/>
              <a:t>and </a:t>
            </a:r>
            <a:r>
              <a:rPr lang="en-US" sz="2800" b="1" dirty="0"/>
              <a:t>social gatherings. 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endParaRPr lang="en-US" sz="2800" b="1" dirty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Roadies </a:t>
            </a:r>
            <a:r>
              <a:rPr lang="en-US" sz="2800" b="1" dirty="0"/>
              <a:t>will encourage people to join their local club </a:t>
            </a:r>
            <a:endParaRPr lang="en-US" sz="2800" b="1" dirty="0" smtClean="0"/>
          </a:p>
          <a:p>
            <a:r>
              <a:rPr lang="en-US" sz="2800" b="1" dirty="0" smtClean="0"/>
              <a:t>      and </a:t>
            </a:r>
            <a:r>
              <a:rPr lang="en-US" sz="2800" b="1" dirty="0"/>
              <a:t>run in local races</a:t>
            </a:r>
            <a:r>
              <a:rPr lang="en-US" sz="2800" b="1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 </a:t>
            </a:r>
            <a:r>
              <a:rPr lang="en-US" sz="2800" b="1" dirty="0"/>
              <a:t>Roadies will be expected to be active on social media and share photos on Facebook, Twitter, </a:t>
            </a:r>
            <a:r>
              <a:rPr lang="en-US" sz="2800" b="1" dirty="0" smtClean="0"/>
              <a:t>or </a:t>
            </a:r>
            <a:r>
              <a:rPr lang="en-US" sz="2800" b="1" dirty="0" err="1"/>
              <a:t>Instagram</a:t>
            </a:r>
            <a:r>
              <a:rPr lang="en-US" sz="2800" b="1" dirty="0"/>
              <a:t> using the #</a:t>
            </a:r>
            <a:r>
              <a:rPr lang="en-US" sz="2800" b="1" dirty="0" err="1"/>
              <a:t>RRCAontheRoad</a:t>
            </a:r>
            <a:r>
              <a:rPr lang="en-US" sz="2800" b="1" dirty="0"/>
              <a:t> </a:t>
            </a:r>
            <a:r>
              <a:rPr lang="en-US" sz="2800" b="1" dirty="0" err="1"/>
              <a:t>hashtag</a:t>
            </a:r>
            <a:r>
              <a:rPr lang="en-US" sz="2800" b="1" dirty="0"/>
              <a:t>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011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8621" y="1600063"/>
            <a:ext cx="7724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2. Building Community  through Fitness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0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52400"/>
            <a:ext cx="77243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2. Building Community  through Fitness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762000"/>
            <a:ext cx="8610600" cy="6277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Promoted </a:t>
            </a:r>
            <a:r>
              <a:rPr lang="en-US" sz="2800" b="1" dirty="0"/>
              <a:t>“Meet Me” Events in a particular location. Run or walk up to 4 miles. 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Gave </a:t>
            </a:r>
            <a:r>
              <a:rPr lang="en-US" sz="2800" b="1" dirty="0"/>
              <a:t>awards and prizes for coming a certain number of times. Talked with local police – stay on the sidewalk, obey traffic laws = no permit needed. 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Worked </a:t>
            </a:r>
            <a:r>
              <a:rPr lang="en-US" sz="2800" b="1" dirty="0"/>
              <a:t>with local businesses, particularly restaurants for discounts to participants.  </a:t>
            </a:r>
            <a:endParaRPr lang="en-US" sz="2800" b="1" dirty="0" smtClean="0"/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Promotion </a:t>
            </a:r>
            <a:r>
              <a:rPr lang="en-US" sz="2800" b="1" dirty="0"/>
              <a:t>of program via word of mouth, website, newsletter, Facebook, local media (unrequested), and neighborhood associations. </a:t>
            </a:r>
          </a:p>
          <a:p>
            <a:r>
              <a:rPr lang="en-US" sz="2800" b="1" dirty="0" smtClean="0"/>
              <a:t>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/>
              <a:t>Also </a:t>
            </a:r>
            <a:r>
              <a:rPr lang="en-US" sz="2800" b="1" dirty="0"/>
              <a:t>had a “trash” night where walkers would pick up trash in the area.</a:t>
            </a:r>
          </a:p>
        </p:txBody>
      </p:sp>
    </p:spTree>
    <p:extLst>
      <p:ext uri="{BB962C8B-B14F-4D97-AF65-F5344CB8AC3E}">
        <p14:creationId xmlns:p14="http://schemas.microsoft.com/office/powerpoint/2010/main" val="295324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Introducing PowerPoint 2011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 PowerPoint 2011.potx</Template>
  <TotalTime>0</TotalTime>
  <Words>935</Words>
  <Application>Microsoft Macintosh PowerPoint</Application>
  <PresentationFormat>On-screen Show (4:3)</PresentationFormat>
  <Paragraphs>212</Paragraphs>
  <Slides>31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Introducing PowerPoint 2011</vt:lpstr>
      <vt:lpstr>  Dallas, Texas 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Safety</vt:lpstr>
      <vt:lpstr>1. Safety</vt:lpstr>
      <vt:lpstr>Budget</vt:lpstr>
      <vt:lpstr>2.  Budget</vt:lpstr>
      <vt:lpstr>FINANCIAL MANAGEMENT</vt:lpstr>
      <vt:lpstr>3. Financial Management</vt:lpstr>
      <vt:lpstr>Volunteers</vt:lpstr>
      <vt:lpstr>4. Volunteers</vt:lpstr>
      <vt:lpstr>Communication   I.  Personal  and  II. Technology -Website</vt:lpstr>
      <vt:lpstr>5. COMMUNICATION --</vt:lpstr>
      <vt:lpstr>5. COMMUNICATION -</vt:lpstr>
      <vt:lpstr>PAID Race Director</vt:lpstr>
      <vt:lpstr>6. Paid Race Director</vt:lpstr>
      <vt:lpstr>2017 RRCA CONVENTION --- Detroit !!!!!!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2010-05-03T20:57:59Z</dcterms:created>
  <dcterms:modified xsi:type="dcterms:W3CDTF">2016-04-21T21:08:06Z</dcterms:modified>
</cp:coreProperties>
</file>